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858000" cy="9144000"/>
  <p:embeddedFontLst>
    <p:embeddedFont>
      <p:font typeface="Quattrocento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Quattrocento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0" name="Google Shape;39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2" name="Google Shape;4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3B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3B3838"/>
                </a:solidFill>
              </a:rPr>
              <a:t>Hal ini dikarenakan jumlah node yang diperlukan dalam setiap lapisan tumbuh secara eksponensial dengan sejumlah kemungkinan pola dalam data.</a:t>
            </a:r>
            <a:endParaRPr/>
          </a:p>
          <a:p>
            <a:pPr indent="-228600" lvl="0" marL="22860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3B3838"/>
                </a:solidFill>
              </a:rPr>
              <a:t>Pada akhirnya pelatihan (training) menjadi sesuatu terlalu mahal dan akurasi yang mulai menurun.</a:t>
            </a:r>
            <a:endParaRPr>
              <a:solidFill>
                <a:srgbClr val="3B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0" name="Google Shape;47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>
                <a:solidFill>
                  <a:srgbClr val="3B3838"/>
                </a:solidFill>
              </a:rPr>
              <a:t>Peneliti mendeteksi pola kompleks dengan terlebih dahulu mendeteksi, dan menggabungkannya</a:t>
            </a:r>
            <a:endParaRPr>
              <a:solidFill>
                <a:srgbClr val="3B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3" name="Google Shape;49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Bagaimana memilih deep 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522288" lvl="0" marL="522288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Jika akan memulai proyek Deep Learning, hal pertama yang perlu diperhatikan adalah harus memilih jenis Nets yang tepat untuk digunakan.</a:t>
            </a:r>
            <a:endParaRPr/>
          </a:p>
          <a:p>
            <a:pPr indent="-522288" lvl="0" marL="522288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B3838"/>
                </a:solidFill>
              </a:rPr>
              <a:t>Pertama-tama yang harus diputuskan adalah apakah akan membangun sebuah classifier atau apakah akan mencoba menemukan pola (pattern) dalam data.</a:t>
            </a:r>
            <a:endParaRPr sz="1200">
              <a:solidFill>
                <a:srgbClr val="3B3838"/>
              </a:solidFill>
            </a:endParaRPr>
          </a:p>
        </p:txBody>
      </p:sp>
      <p:sp>
        <p:nvSpPr>
          <p:cNvPr id="505" name="Google Shape;50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Pada pembelajaran tanpa pengawasan (unsupervised), yaitu: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ingin mengekstrak pola dari serangkaian data yang tidak berlabel (unlabelled),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maka dapat menggunakan RBM (Restricted Boltzmann Machine) atau autoencoder.</a:t>
            </a:r>
            <a:endParaRPr/>
          </a:p>
        </p:txBody>
      </p:sp>
      <p:sp>
        <p:nvSpPr>
          <p:cNvPr id="517" name="Google Shape;517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Melakukan ekstrak pada data berlabel (labelled) dengan menggunakan pendekatan supervised. 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Beberapa diantaranya yang dapat digunakan untuk membangun classifier pada supervised adalah: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RNTN recurrent net, DBN, RNTN convolutional net, dan recurrent net</a:t>
            </a:r>
            <a:endParaRPr sz="1200">
              <a:solidFill>
                <a:srgbClr val="3B3838"/>
              </a:solidFill>
            </a:endParaRPr>
          </a:p>
        </p:txBody>
      </p:sp>
      <p:sp>
        <p:nvSpPr>
          <p:cNvPr id="529" name="Google Shape;52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Pada plikasi pemrosesan teks (text processing) seperti analisis sentimen, penguraian, dan pengenal entitas (named entity recognition) dapat digunakan Recurrent Net atau Recursive Neural Tensor Network (RNTN).</a:t>
            </a:r>
            <a:endParaRPr/>
          </a:p>
          <a:p>
            <a:pPr indent="-228600" lvl="0" marL="22860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Untuk model bahasa apa pun yang beroperasi pada level karakter, gunakan </a:t>
            </a:r>
            <a:r>
              <a:rPr lang="en-US" sz="12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Recurrent Net</a:t>
            </a: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Untuk pengenalan gambar (image recognition), gunakan Deep Belief Network (DBN) atau Convolutional Net.</a:t>
            </a:r>
            <a:endParaRPr sz="1200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3B3838"/>
                </a:solidFill>
              </a:rPr>
              <a:t>Untuk pengenalan objek (Object Recognition), gunakan Convolutional Net atau RNTN.</a:t>
            </a:r>
            <a:endParaRPr sz="1200">
              <a:solidFill>
                <a:srgbClr val="3B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Calibri"/>
              <a:buNone/>
            </a:pPr>
            <a:r>
              <a:rPr lang="en-US" sz="1200">
                <a:solidFill>
                  <a:srgbClr val="3B3838"/>
                </a:solidFill>
                <a:latin typeface="Calibri"/>
                <a:ea typeface="Calibri"/>
                <a:cs typeface="Calibri"/>
                <a:sym typeface="Calibri"/>
              </a:rPr>
              <a:t>Untuk pengenalan Suara (Voice Recognition), gunakan Recurrent Net.</a:t>
            </a:r>
            <a:endParaRPr sz="1200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B3838"/>
                </a:solidFill>
              </a:rPr>
              <a:t>Secara umum, Deep Belief Networks dan Multilayer Perceptrons dengan unit linear yang diperbaiki (rectified linear units) atau dikenal sebagai RELU keduanya merupakan pilihan yang baik untuk klasifikasi.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3B3838"/>
              </a:solidFill>
            </a:endParaRPr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B3838"/>
                </a:solidFill>
              </a:rPr>
              <a:t>Sementara untuk analisis berdasarkan deret waktu, sebaiknya gunakan Recurrent Net.</a:t>
            </a:r>
            <a:endParaRPr sz="1200">
              <a:solidFill>
                <a:srgbClr val="3B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Deep Nets merupakan cara terkini dalam pengenalan pola, tetapi perlu dicatat bahwa deep net telah ada selama beberapa dekade.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Mengapa dibutuhkan hampir 50 tahun bagi Deep Nets untuk berkembang?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Hal ini karena Deep Nets sangat sulit untuk dilatih.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type="ctrTitle"/>
          </p:nvPr>
        </p:nvSpPr>
        <p:spPr>
          <a:xfrm>
            <a:off x="419100" y="2476499"/>
            <a:ext cx="5419725" cy="1419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  <a:defRPr sz="4000">
                <a:solidFill>
                  <a:srgbClr val="3A38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419100" y="3927809"/>
            <a:ext cx="414337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>
                <a:solidFill>
                  <a:srgbClr val="3A3838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4"/>
          <p:cNvSpPr txBox="1"/>
          <p:nvPr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5" u="none" cap="none" strike="noStrik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 Fresh Graduate Academy Digital Talent Scholarship 2019 | Machine Learning</a:t>
            </a:r>
            <a:endParaRPr sz="1075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105" y="97208"/>
            <a:ext cx="1432672" cy="62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5843925"/>
            <a:ext cx="666547" cy="68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5">
            <a:alphaModFix/>
          </a:blip>
          <a:srcRect b="19924" l="6852" r="5618" t="0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2321843" y="2948156"/>
            <a:ext cx="6184483" cy="1315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  <a:defRPr sz="4000">
                <a:solidFill>
                  <a:srgbClr val="3A38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2317581" y="2534653"/>
            <a:ext cx="6188745" cy="300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sz="1800">
                <a:solidFill>
                  <a:srgbClr val="3A383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9719" y="2582779"/>
            <a:ext cx="1471628" cy="16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184897" y="1451811"/>
            <a:ext cx="8814723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">
  <p:cSld name="Im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2362034" y="6420518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093243" y="6420519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sz="105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22399" l="7013" r="7280" t="0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62" y="113994"/>
            <a:ext cx="806818" cy="35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13" y="121182"/>
            <a:ext cx="333345" cy="343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>
            <p:ph idx="2" type="pic"/>
          </p:nvPr>
        </p:nvSpPr>
        <p:spPr>
          <a:xfrm>
            <a:off x="184897" y="585809"/>
            <a:ext cx="8822577" cy="576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7"/>
          <p:cNvSpPr txBox="1"/>
          <p:nvPr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 Fresh</a:t>
            </a:r>
            <a:r>
              <a:rPr lang="en-US" sz="900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Graduate Academy Digital Talent Scholarship 2019 | Machine Learning</a:t>
            </a:r>
            <a:endParaRPr sz="900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184898" y="1427747"/>
            <a:ext cx="4329952" cy="4749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2" type="body"/>
          </p:nvPr>
        </p:nvSpPr>
        <p:spPr>
          <a:xfrm>
            <a:off x="4629150" y="1427747"/>
            <a:ext cx="4378492" cy="4749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nippet Code">
  <p:cSld name="Snippet Cod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5486400" y="1427747"/>
            <a:ext cx="3521242" cy="4749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Char char="•"/>
              <a:defRPr sz="1400"/>
            </a:lvl2pPr>
            <a:lvl3pPr indent="-3048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Char char="•"/>
              <a:defRPr sz="1200"/>
            </a:lvl3pPr>
            <a:lvl4pPr indent="-29845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4pPr>
            <a:lvl5pPr indent="-29845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100"/>
              <a:buChar char="•"/>
              <a:defRPr sz="11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184898" y="1427747"/>
            <a:ext cx="5197228" cy="47492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184898" y="1427747"/>
            <a:ext cx="4313284" cy="84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184898" y="2274219"/>
            <a:ext cx="4313284" cy="39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3" type="body"/>
          </p:nvPr>
        </p:nvSpPr>
        <p:spPr>
          <a:xfrm>
            <a:off x="4629150" y="1427747"/>
            <a:ext cx="4378492" cy="846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0"/>
          <p:cNvSpPr txBox="1"/>
          <p:nvPr>
            <p:ph idx="4" type="body"/>
          </p:nvPr>
        </p:nvSpPr>
        <p:spPr>
          <a:xfrm>
            <a:off x="4629150" y="2274219"/>
            <a:ext cx="4378492" cy="39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2"/>
          <p:cNvSpPr/>
          <p:nvPr>
            <p:ph idx="2" type="pic"/>
          </p:nvPr>
        </p:nvSpPr>
        <p:spPr>
          <a:xfrm>
            <a:off x="184897" y="1556084"/>
            <a:ext cx="8822577" cy="4122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type="title"/>
          </p:nvPr>
        </p:nvSpPr>
        <p:spPr>
          <a:xfrm>
            <a:off x="2703094" y="412469"/>
            <a:ext cx="6304548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3" name="Google Shape;163;p2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4" name="Google Shape;164;p23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p24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 rot="5400000">
            <a:off x="2241798" y="-597069"/>
            <a:ext cx="4708943" cy="8822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6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2.jpg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>
            <a:alphaModFix/>
          </a:blip>
          <a:srcRect b="22399" l="7013" r="7280" t="0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00" y="554599"/>
            <a:ext cx="806818" cy="35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802" y="75067"/>
            <a:ext cx="385103" cy="39677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Program Fresh Graduate Academy Digital Talent Scholarship 2019 | Machine Learning</a:t>
            </a:r>
            <a:endParaRPr b="0" i="0" sz="900" u="none" cap="none" strike="noStrike">
              <a:solidFill>
                <a:srgbClr val="3A383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Relationship Id="rId4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Relationship Id="rId4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1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1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1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1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gi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1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1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1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1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1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1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1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11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hyperlink" Target="https://hackernoon.com/an-in-depth-review-of-andrew-ngs-deeplearning-ai-speciliazation-99612991eb61" TargetMode="External"/><Relationship Id="rId9" Type="http://schemas.openxmlformats.org/officeDocument/2006/relationships/image" Target="../media/image12.jpg"/><Relationship Id="rId5" Type="http://schemas.openxmlformats.org/officeDocument/2006/relationships/hyperlink" Target="https://www.deeplearning.ai/blog/hodl-geoffrey-hinton/" TargetMode="External"/><Relationship Id="rId6" Type="http://schemas.openxmlformats.org/officeDocument/2006/relationships/hyperlink" Target="https://www.deeplearning.ai/blog/hodl-yann-lecun/" TargetMode="External"/><Relationship Id="rId7" Type="http://schemas.openxmlformats.org/officeDocument/2006/relationships/hyperlink" Target="https://mila.quebec/en/yoshua-bengio/" TargetMode="External"/><Relationship Id="rId8" Type="http://schemas.openxmlformats.org/officeDocument/2006/relationships/hyperlink" Target="https://www.deeplearning.ai/blog/hodl-andrej-karpathy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hyperlink" Target="https://www.theverge.com/2014/1/26/5348640/google-deepmind-acquisition-robotics-ai" TargetMode="External"/><Relationship Id="rId5" Type="http://schemas.openxmlformats.org/officeDocument/2006/relationships/hyperlink" Target="https://www.theverge.com/2019/2/20/18233536/apple-self-driving-car-voluntary-safety-report-project-titan" TargetMode="External"/><Relationship Id="rId6" Type="http://schemas.openxmlformats.org/officeDocument/2006/relationships/hyperlink" Target="https://www.nvidia.com/en-us/deep-learning-ai/developer/" TargetMode="External"/><Relationship Id="rId7" Type="http://schemas.openxmlformats.org/officeDocument/2006/relationships/hyperlink" Target="https://aws.amazon.com/blogs/machine-learning/toyota-research-institute-accelerates-safe-automated-driving-with-deep-learning-at-a-global-scale-on-aws/" TargetMode="External"/><Relationship Id="rId8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42222" r="2423" t="0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4">
            <a:alphaModFix/>
          </a:blip>
          <a:srcRect b="34415" l="10124" r="7379" t="3298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3538" y="215576"/>
            <a:ext cx="658757" cy="6867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7"/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194" name="Google Shape;194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7"/>
            <p:cNvSpPr txBox="1"/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digitalent.kominfo.go.id</a:t>
              </a:r>
              <a:endParaRPr b="0" i="0" sz="7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27"/>
          <p:cNvSpPr txBox="1"/>
          <p:nvPr/>
        </p:nvSpPr>
        <p:spPr>
          <a:xfrm>
            <a:off x="288983" y="2206282"/>
            <a:ext cx="4457989" cy="26324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DIGITAL TALENT SCHOLARSHIP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673" y="186982"/>
            <a:ext cx="666547" cy="68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2763" y="136523"/>
            <a:ext cx="670457" cy="91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Konsep Deep Learning</a:t>
            </a:r>
            <a:endParaRPr/>
          </a:p>
        </p:txBody>
      </p:sp>
      <p:pic>
        <p:nvPicPr>
          <p:cNvPr id="297" name="Google Shape;29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98" name="Google Shape;298;p36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99" name="Google Shape;299;p36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Models – In The next Power Point</a:t>
            </a:r>
            <a:endParaRPr/>
          </a:p>
        </p:txBody>
      </p:sp>
      <p:pic>
        <p:nvPicPr>
          <p:cNvPr id="308" name="Google Shape;308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09" name="Google Shape;309;p37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10" name="Google Shape;310;p37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Use Cases – In The next Power Point</a:t>
            </a:r>
            <a:endParaRPr/>
          </a:p>
        </p:txBody>
      </p:sp>
      <p:pic>
        <p:nvPicPr>
          <p:cNvPr id="319" name="Google Shape;31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20" name="Google Shape;320;p38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21" name="Google Shape;321;p38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322" name="Google Shape;322;p38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Platform – In The next Power Point</a:t>
            </a:r>
            <a:endParaRPr/>
          </a:p>
        </p:txBody>
      </p:sp>
      <p:pic>
        <p:nvPicPr>
          <p:cNvPr id="330" name="Google Shape;330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31" name="Google Shape;331;p39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32" name="Google Shape;332;p39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333" name="Google Shape;333;p39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Libraries – In The next Power Point</a:t>
            </a:r>
            <a:endParaRPr/>
          </a:p>
        </p:txBody>
      </p:sp>
      <p:pic>
        <p:nvPicPr>
          <p:cNvPr id="341" name="Google Shape;341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42" name="Google Shape;342;p40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43" name="Google Shape;343;p40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344" name="Google Shape;344;p40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 txBox="1"/>
          <p:nvPr>
            <p:ph type="title"/>
          </p:nvPr>
        </p:nvSpPr>
        <p:spPr>
          <a:xfrm>
            <a:off x="2322513" y="2947988"/>
            <a:ext cx="6183312" cy="13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/>
              <a:t>Alasan Penggunaan</a:t>
            </a:r>
            <a:br>
              <a:rPr lang="en-US"/>
            </a:br>
            <a:r>
              <a:rPr lang="en-US"/>
              <a:t>Deep Learning</a:t>
            </a:r>
            <a:endParaRPr/>
          </a:p>
        </p:txBody>
      </p:sp>
      <p:sp>
        <p:nvSpPr>
          <p:cNvPr id="353" name="Google Shape;353;p41"/>
          <p:cNvSpPr txBox="1"/>
          <p:nvPr>
            <p:ph idx="1" type="body"/>
          </p:nvPr>
        </p:nvSpPr>
        <p:spPr>
          <a:xfrm>
            <a:off x="2317750" y="2535238"/>
            <a:ext cx="6188075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30"/>
              <a:buNone/>
            </a:pPr>
            <a:r>
              <a:rPr lang="en-US" sz="1530"/>
              <a:t>Bagian 2</a:t>
            </a:r>
            <a:endParaRPr sz="1530"/>
          </a:p>
        </p:txBody>
      </p:sp>
      <p:sp>
        <p:nvSpPr>
          <p:cNvPr id="354" name="Google Shape;354;p41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55" name="Google Shape;355;p41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Apakah Neural Network ?</a:t>
            </a:r>
            <a:endParaRPr/>
          </a:p>
        </p:txBody>
      </p:sp>
      <p:sp>
        <p:nvSpPr>
          <p:cNvPr id="363" name="Google Shape;363;p42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64" name="Google Shape;364;p42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365" name="Google Shape;365;p42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b="16988" l="610" r="34860" t="18910"/>
          <a:stretch/>
        </p:blipFill>
        <p:spPr>
          <a:xfrm>
            <a:off x="450761" y="1462088"/>
            <a:ext cx="8024902" cy="448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Apakah Neural Network ?</a:t>
            </a:r>
            <a:endParaRPr/>
          </a:p>
        </p:txBody>
      </p:sp>
      <p:sp>
        <p:nvSpPr>
          <p:cNvPr id="373" name="Google Shape;373;p43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74" name="Google Shape;374;p43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966788" y="1941513"/>
            <a:ext cx="7177087" cy="217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Apakah kita ingin komputer dapat mengenali dan memprediksi pola yang Sangat Rumit?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Neural Network adalah solusi terbaik saat ini jika dihadapkan pada pola (pattern) yang Sangat Rumit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Apakah Neural Network ?</a:t>
            </a:r>
            <a:endParaRPr/>
          </a:p>
        </p:txBody>
      </p:sp>
      <p:sp>
        <p:nvSpPr>
          <p:cNvPr id="383" name="Google Shape;383;p44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84" name="Google Shape;384;p44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966788" y="1941513"/>
            <a:ext cx="7177087" cy="217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Kemampuan Neural Nets mengungguli semua pesaingnya yang lain. 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Kemampuan GPU yang dapat melakukan Training lebih cepat daripada sebelumnya. 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Apakah Neural Network ?</a:t>
            </a:r>
            <a:endParaRPr/>
          </a:p>
        </p:txBody>
      </p:sp>
      <p:pic>
        <p:nvPicPr>
          <p:cNvPr id="394" name="Google Shape;394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783" l="15158" r="13421" t="782"/>
          <a:stretch/>
        </p:blipFill>
        <p:spPr>
          <a:xfrm>
            <a:off x="4489939" y="1851828"/>
            <a:ext cx="4476556" cy="352571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95" name="Google Shape;395;p45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396" name="Google Shape;396;p45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397" name="Google Shape;397;p45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5"/>
          <p:cNvSpPr/>
          <p:nvPr/>
        </p:nvSpPr>
        <p:spPr>
          <a:xfrm>
            <a:off x="136525" y="1831975"/>
            <a:ext cx="4213225" cy="4011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Neural Nets memiliki potensi untuk merevolusi bidang Kecerdasan Buatan (Artificial Intelligence)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Komputer memiliki kemampuan perhitungan berulang dan instruksi terperinci yang baik, tetapi Komputer buruk dalam mengenali pola (pattern)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Learning akan mampu mengubah semua itu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ctrTitle"/>
          </p:nvPr>
        </p:nvSpPr>
        <p:spPr>
          <a:xfrm>
            <a:off x="419100" y="2476499"/>
            <a:ext cx="5419725" cy="1419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/>
              <a:t>Pengantar Deep Learning</a:t>
            </a:r>
            <a:endParaRPr sz="4000"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5706051"/>
            <a:ext cx="670457" cy="918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sp>
        <p:nvSpPr>
          <p:cNvPr id="406" name="Google Shape;406;p46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07" name="Google Shape;407;p46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08" name="Google Shape;408;p46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234950" y="1612900"/>
            <a:ext cx="3984625" cy="4624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Untuk menganalisis pola sederhana, pengklasifikasi seperti SVM atau Regresi Logistik (Logistic Regression) biasanya dapat melakukannya dengan cukup baik. 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179" r="16039" t="0"/>
          <a:stretch/>
        </p:blipFill>
        <p:spPr>
          <a:xfrm>
            <a:off x="4407876" y="1543095"/>
            <a:ext cx="4587647" cy="392294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411" name="Google Shape;41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/>
          </a:p>
        </p:txBody>
      </p:sp>
      <p:sp>
        <p:nvSpPr>
          <p:cNvPr id="418" name="Google Shape;418;p47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19" name="Google Shape;419;p47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660" r="17854" t="0"/>
          <a:stretch/>
        </p:blipFill>
        <p:spPr>
          <a:xfrm>
            <a:off x="4560277" y="1894006"/>
            <a:ext cx="4466492" cy="392064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22" name="Google Shape;422;p47"/>
          <p:cNvSpPr/>
          <p:nvPr/>
        </p:nvSpPr>
        <p:spPr>
          <a:xfrm>
            <a:off x="304800" y="2006600"/>
            <a:ext cx="4056063" cy="268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Tetapi bila 10s atau lebih input yang berbeda, Neural Nets merupakan solusi terbaik dibandingkan metode lainnya.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Akan tetapi, bila polanya semakin rumit, Neural Nets dengan lapisan (layer) yang kecil tidak dapat digunakan. 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/>
          </a:p>
        </p:txBody>
      </p:sp>
      <p:sp>
        <p:nvSpPr>
          <p:cNvPr id="429" name="Google Shape;429;p48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30" name="Google Shape;430;p48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31" name="Google Shape;431;p48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521" r="17157" t="0"/>
          <a:stretch/>
        </p:blipFill>
        <p:spPr>
          <a:xfrm>
            <a:off x="4536831" y="1558722"/>
            <a:ext cx="4478216" cy="385624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33" name="Google Shape;433;p48"/>
          <p:cNvSpPr/>
          <p:nvPr/>
        </p:nvSpPr>
        <p:spPr>
          <a:xfrm>
            <a:off x="187325" y="1808163"/>
            <a:ext cx="4056063" cy="3427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Jadi untuk pola yang rumit - seperti gambar wajah manusia, mesin klasifikasi dasar (basic classification machine) dan Simple Neural Nets Tidak cukup Bagus.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Learning adalah satu-satunya pilihan praktis untuk data yang sangat rumit. </a:t>
            </a:r>
            <a:endParaRPr/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pic>
        <p:nvPicPr>
          <p:cNvPr id="440" name="Google Shape;440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878" l="37644" r="37295" t="12163"/>
          <a:stretch/>
        </p:blipFill>
        <p:spPr>
          <a:xfrm>
            <a:off x="785446" y="1482799"/>
            <a:ext cx="2842291" cy="484587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41" name="Google Shape;441;p49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42" name="Google Shape;442;p49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43" name="Google Shape;443;p49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3933825" y="2806700"/>
            <a:ext cx="4838700" cy="1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Learning dapat mengenali pola yang rumit, hal ini dikarenakan Deep Learning dapat  memecah pola yang kompleks menjadi serangkaian pola yang lebih sederhana.</a:t>
            </a:r>
            <a:endParaRPr b="1"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pic>
        <p:nvPicPr>
          <p:cNvPr id="451" name="Google Shape;451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3228" r="15109" t="0"/>
          <a:stretch/>
        </p:blipFill>
        <p:spPr>
          <a:xfrm>
            <a:off x="398585" y="1594348"/>
            <a:ext cx="4018716" cy="437557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52" name="Google Shape;452;p50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53" name="Google Shape;453;p50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54" name="Google Shape;454;p50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0"/>
          <p:cNvSpPr txBox="1"/>
          <p:nvPr/>
        </p:nvSpPr>
        <p:spPr>
          <a:xfrm>
            <a:off x="4572000" y="1793875"/>
            <a:ext cx="4295775" cy="400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Misalnya, Neural nets harus memutuskan apakah suatu gambar mengandung wajah manusia atau tidak ?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Suatu Deep Net terlebih dahulu menggunakan tepi untuk mendeteksi berbagai bagian wajah - bibir, hidung, mata, telinga, dan sebagainya - dan kemudian menggabungkan hasilnya untuk membentuk seluruh wajah.</a:t>
            </a:r>
            <a:endParaRPr b="1"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pic>
        <p:nvPicPr>
          <p:cNvPr id="462" name="Google Shape;462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3228" r="15109" t="0"/>
          <a:stretch/>
        </p:blipFill>
        <p:spPr>
          <a:xfrm>
            <a:off x="328246" y="1517762"/>
            <a:ext cx="4089055" cy="445216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63" name="Google Shape;463;p51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64" name="Google Shape;464;p51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65" name="Google Shape;465;p51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1"/>
          <p:cNvSpPr txBox="1"/>
          <p:nvPr/>
        </p:nvSpPr>
        <p:spPr>
          <a:xfrm>
            <a:off x="4572000" y="1793875"/>
            <a:ext cx="4295775" cy="400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Fitur penting ini – yaitu dengan menggunakan pola yang lebih sederhana sebagai blok bangunan untuk mendeteksi pola yang kompleks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Karena ini yang membuat Deep Net memiliki kemampuan dan keakuratan yang mengesankan.</a:t>
            </a:r>
            <a:endParaRPr b="1"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sp>
        <p:nvSpPr>
          <p:cNvPr id="474" name="Google Shape;474;p52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75" name="Google Shape;475;p52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76" name="Google Shape;476;p52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2"/>
          <p:cNvSpPr txBox="1"/>
          <p:nvPr/>
        </p:nvSpPr>
        <p:spPr>
          <a:xfrm>
            <a:off x="450850" y="1957388"/>
            <a:ext cx="3746500" cy="379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Learning terinspirasi dari struktur Otak Manusia.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Pada awalnya para peneliti ingin menghubungkan sejumlah besar perceptrons bersama-sama di layered web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Otak kita memiliki arsitektur yang sangat dalam dan kita menguraikan polanya seperti Deep Learning</a:t>
            </a:r>
            <a:endParaRPr/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480" r="16319" t="0"/>
          <a:stretch/>
        </p:blipFill>
        <p:spPr>
          <a:xfrm>
            <a:off x="4607634" y="2023940"/>
            <a:ext cx="4389434" cy="372964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479" name="Google Shape;47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Alasan Penggunaan </a:t>
            </a:r>
            <a:br>
              <a:rPr lang="en-US" sz="3240"/>
            </a:br>
            <a:r>
              <a:rPr lang="en-US" sz="3240"/>
              <a:t>Deep Learning</a:t>
            </a:r>
            <a:endParaRPr sz="3240"/>
          </a:p>
        </p:txBody>
      </p:sp>
      <p:pic>
        <p:nvPicPr>
          <p:cNvPr id="485" name="Google Shape;485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7481" r="17016" t="0"/>
          <a:stretch/>
        </p:blipFill>
        <p:spPr>
          <a:xfrm>
            <a:off x="4487894" y="1700451"/>
            <a:ext cx="4503706" cy="386751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86" name="Google Shape;486;p53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87" name="Google Shape;487;p53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Pengantar Deep Learning_ Alasan Penggunaan Deep Learning</a:t>
            </a:r>
            <a:endParaRPr/>
          </a:p>
        </p:txBody>
      </p:sp>
      <p:sp>
        <p:nvSpPr>
          <p:cNvPr id="488" name="Google Shape;488;p53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3"/>
          <p:cNvSpPr/>
          <p:nvPr/>
        </p:nvSpPr>
        <p:spPr>
          <a:xfrm>
            <a:off x="246063" y="1733550"/>
            <a:ext cx="4021137" cy="394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Satu kelemahan dari Deep Learning yaitu Net membutuhkan waktu lebih lama untuk dilatih (training).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Tetapi dengan kemajuan komputasi, waktu yang diperlukan untuk training dapat dikurangi. </a:t>
            </a:r>
            <a:endParaRPr sz="18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Dengan GPU berkinerja tinggi dapat menyelesaikan pelatihan jaringan yang rumit dalam waktu kurang dari seminggu, dibandungkan CPU cepat mungkin membutuhkan waktu berminggu-minggu atau bahkan berbulan-bulan.</a:t>
            </a:r>
            <a:endParaRPr sz="18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2322513" y="2947988"/>
            <a:ext cx="6183312" cy="1316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/>
              <a:t>Pilihan pada Deep Net</a:t>
            </a:r>
            <a:endParaRPr/>
          </a:p>
        </p:txBody>
      </p:sp>
      <p:sp>
        <p:nvSpPr>
          <p:cNvPr id="497" name="Google Shape;497;p54"/>
          <p:cNvSpPr txBox="1"/>
          <p:nvPr>
            <p:ph idx="1" type="body"/>
          </p:nvPr>
        </p:nvSpPr>
        <p:spPr>
          <a:xfrm>
            <a:off x="2317750" y="2535238"/>
            <a:ext cx="6188075" cy="300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30"/>
              <a:buFont typeface="Arial"/>
              <a:buNone/>
            </a:pPr>
            <a:r>
              <a:rPr lang="en-US" sz="1530"/>
              <a:t>Bagian 3</a:t>
            </a:r>
            <a:endParaRPr sz="1530"/>
          </a:p>
        </p:txBody>
      </p:sp>
      <p:sp>
        <p:nvSpPr>
          <p:cNvPr id="498" name="Google Shape;498;p54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499" name="Google Shape;499;p54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00" name="Google Shape;500;p54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08" name="Google Shape;508;p55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09" name="Google Shape;509;p55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10" name="Google Shape;510;p55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55"/>
          <p:cNvPicPr preferRelativeResize="0"/>
          <p:nvPr/>
        </p:nvPicPr>
        <p:blipFill rotWithShape="1">
          <a:blip r:embed="rId3">
            <a:alphaModFix/>
          </a:blip>
          <a:srcRect b="28977" l="39202" r="39165" t="36174"/>
          <a:stretch/>
        </p:blipFill>
        <p:spPr>
          <a:xfrm>
            <a:off x="3349028" y="4026334"/>
            <a:ext cx="2757857" cy="249781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5"/>
          <p:cNvSpPr txBox="1"/>
          <p:nvPr/>
        </p:nvSpPr>
        <p:spPr>
          <a:xfrm>
            <a:off x="114298" y="1500642"/>
            <a:ext cx="8899070" cy="2532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2288" lvl="0" marL="522288" marR="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Jika akan memulai proyek Deep Learning, hal pertama yang perlu diperhatikan adalah harus memilih jenis Nets yang tepat untuk digunakan.</a:t>
            </a:r>
            <a:endParaRPr/>
          </a:p>
          <a:p>
            <a:pPr indent="-522288" lvl="0" marL="522288" marR="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Pertama-tama yang harus diputuskan adalah apakah akan membangun sebuah classifier atau apakah akan mencoba menemukan pola (pattern) dalam data.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2321843" y="2948156"/>
            <a:ext cx="6184483" cy="1315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/>
              <a:t>Pendahuluan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2317581" y="2534653"/>
            <a:ext cx="6188745" cy="300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530"/>
              <a:buNone/>
            </a:pPr>
            <a:r>
              <a:rPr lang="en-US" sz="1530"/>
              <a:t>Bagian 1</a:t>
            </a:r>
            <a:endParaRPr sz="1530"/>
          </a:p>
        </p:txBody>
      </p:sp>
      <p:sp>
        <p:nvSpPr>
          <p:cNvPr id="212" name="Google Shape;212;p29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13" name="Google Shape;213;p29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214" name="Google Shape;214;p29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20" name="Google Shape;520;p56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21" name="Google Shape;521;p56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22" name="Google Shape;522;p56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3" name="Google Shape;523;p56"/>
          <p:cNvPicPr preferRelativeResize="0"/>
          <p:nvPr/>
        </p:nvPicPr>
        <p:blipFill rotWithShape="1">
          <a:blip r:embed="rId3">
            <a:alphaModFix/>
          </a:blip>
          <a:srcRect b="33564" l="31365" r="36229" t="35880"/>
          <a:stretch/>
        </p:blipFill>
        <p:spPr>
          <a:xfrm>
            <a:off x="785586" y="2497870"/>
            <a:ext cx="7182758" cy="380772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/>
          <p:nvPr/>
        </p:nvSpPr>
        <p:spPr>
          <a:xfrm>
            <a:off x="114298" y="1500643"/>
            <a:ext cx="8899070" cy="964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Melakukan ekstrak pada data tidak berlabel (unlabelled) dengan menggunakan pendekatan unsupervised. 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32" name="Google Shape;532;p57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33" name="Google Shape;533;p57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34" name="Google Shape;534;p57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57"/>
          <p:cNvSpPr txBox="1"/>
          <p:nvPr/>
        </p:nvSpPr>
        <p:spPr>
          <a:xfrm>
            <a:off x="114298" y="1500643"/>
            <a:ext cx="8899070" cy="964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Melakukan ekstrak pada data berlabel (labelled) dengan menggunakan pendekatan supervised. 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57"/>
          <p:cNvPicPr preferRelativeResize="0"/>
          <p:nvPr/>
        </p:nvPicPr>
        <p:blipFill rotWithShape="1">
          <a:blip r:embed="rId3">
            <a:alphaModFix/>
          </a:blip>
          <a:srcRect b="31944" l="42557" r="42475" t="39815"/>
          <a:stretch/>
        </p:blipFill>
        <p:spPr>
          <a:xfrm>
            <a:off x="1642533" y="2472265"/>
            <a:ext cx="3843867" cy="407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44" name="Google Shape;544;p58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45" name="Google Shape;545;p58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46" name="Google Shape;546;p58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7" name="Google Shape;547;p58"/>
          <p:cNvSpPr txBox="1"/>
          <p:nvPr/>
        </p:nvSpPr>
        <p:spPr>
          <a:xfrm>
            <a:off x="97969" y="1614934"/>
            <a:ext cx="8948057" cy="2532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Pada plikasi pemrosesan teks (text processing) seperti analisis sentimen, penguraian, dan pengenal entitas (named entity recognition) dapat digunakan Recurrent Net atau Recursive Neural Tensor Network (RNTN).</a:t>
            </a:r>
            <a:endParaRPr/>
          </a:p>
          <a:p>
            <a:pPr indent="-228600" lvl="0" marL="228600" marR="0" rtl="0" algn="just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Untuk model bahasa apa pun yang beroperasi pada level karakter, gunakan Recurrent Net.</a:t>
            </a:r>
            <a:endParaRPr/>
          </a:p>
        </p:txBody>
      </p:sp>
      <p:pic>
        <p:nvPicPr>
          <p:cNvPr id="548" name="Google Shape;548;p58"/>
          <p:cNvPicPr preferRelativeResize="0"/>
          <p:nvPr/>
        </p:nvPicPr>
        <p:blipFill rotWithShape="1">
          <a:blip r:embed="rId3">
            <a:alphaModFix/>
          </a:blip>
          <a:srcRect b="32407" l="32146" r="32063" t="35416"/>
          <a:stretch/>
        </p:blipFill>
        <p:spPr>
          <a:xfrm>
            <a:off x="2844800" y="4270341"/>
            <a:ext cx="4080934" cy="206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56" name="Google Shape;556;p59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57" name="Google Shape;557;p59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58" name="Google Shape;558;p59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59"/>
          <p:cNvSpPr txBox="1"/>
          <p:nvPr/>
        </p:nvSpPr>
        <p:spPr>
          <a:xfrm>
            <a:off x="130632" y="1533299"/>
            <a:ext cx="8899071" cy="88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Untuk pengenalan gambar (image recognition), gunakan Deep Belief Network (DBN) atau Convolutional Net.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59"/>
          <p:cNvPicPr preferRelativeResize="0"/>
          <p:nvPr/>
        </p:nvPicPr>
        <p:blipFill rotWithShape="1">
          <a:blip r:embed="rId3">
            <a:alphaModFix/>
          </a:blip>
          <a:srcRect b="31636" l="32666" r="32455" t="34722"/>
          <a:stretch/>
        </p:blipFill>
        <p:spPr>
          <a:xfrm>
            <a:off x="1049867" y="2658532"/>
            <a:ext cx="6366933" cy="345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0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68" name="Google Shape;568;p60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69" name="Google Shape;569;p60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70" name="Google Shape;570;p60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1" name="Google Shape;571;p60"/>
          <p:cNvSpPr txBox="1"/>
          <p:nvPr/>
        </p:nvSpPr>
        <p:spPr>
          <a:xfrm>
            <a:off x="130632" y="1533299"/>
            <a:ext cx="8899071" cy="88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Untuk pengenalan objek (Object Recognition), gunakan Convolutional Net atau RNTN.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60"/>
          <p:cNvGrpSpPr/>
          <p:nvPr/>
        </p:nvGrpSpPr>
        <p:grpSpPr>
          <a:xfrm>
            <a:off x="636814" y="2531534"/>
            <a:ext cx="6694715" cy="3498606"/>
            <a:chOff x="636814" y="2531534"/>
            <a:chExt cx="6694715" cy="3498606"/>
          </a:xfrm>
        </p:grpSpPr>
        <p:pic>
          <p:nvPicPr>
            <p:cNvPr id="573" name="Google Shape;573;p60"/>
            <p:cNvPicPr preferRelativeResize="0"/>
            <p:nvPr/>
          </p:nvPicPr>
          <p:blipFill rotWithShape="1">
            <a:blip r:embed="rId3">
              <a:alphaModFix/>
            </a:blip>
            <a:srcRect b="28472" l="30324" r="32063" t="35185"/>
            <a:stretch/>
          </p:blipFill>
          <p:spPr>
            <a:xfrm>
              <a:off x="891420" y="2531534"/>
              <a:ext cx="6440109" cy="34986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60"/>
            <p:cNvSpPr/>
            <p:nvPr/>
          </p:nvSpPr>
          <p:spPr>
            <a:xfrm>
              <a:off x="636814" y="5551714"/>
              <a:ext cx="1502229" cy="44087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5" name="Google Shape;5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82" name="Google Shape;582;p61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83" name="Google Shape;583;p61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84" name="Google Shape;584;p61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p61"/>
          <p:cNvSpPr txBox="1"/>
          <p:nvPr/>
        </p:nvSpPr>
        <p:spPr>
          <a:xfrm>
            <a:off x="130632" y="1533299"/>
            <a:ext cx="8899071" cy="88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Untuk pengenalan Suara (Voice Recognition), gunakan Recurrent Net.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61"/>
          <p:cNvPicPr preferRelativeResize="0"/>
          <p:nvPr/>
        </p:nvPicPr>
        <p:blipFill rotWithShape="1">
          <a:blip r:embed="rId3">
            <a:alphaModFix/>
          </a:blip>
          <a:srcRect b="32406" l="32405" r="32194" t="35648"/>
          <a:stretch/>
        </p:blipFill>
        <p:spPr>
          <a:xfrm>
            <a:off x="1228876" y="2697066"/>
            <a:ext cx="6233280" cy="316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594" name="Google Shape;594;p62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595" name="Google Shape;595;p62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596" name="Google Shape;596;p62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62"/>
          <p:cNvSpPr txBox="1"/>
          <p:nvPr/>
        </p:nvSpPr>
        <p:spPr>
          <a:xfrm>
            <a:off x="130632" y="1533298"/>
            <a:ext cx="8899071" cy="1013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Klasifikasi menggunakan DBN, MLP/RELU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Analisis berdasarkan deret waktu menggunakan recurrent net</a:t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62"/>
          <p:cNvPicPr preferRelativeResize="0"/>
          <p:nvPr/>
        </p:nvPicPr>
        <p:blipFill rotWithShape="1">
          <a:blip r:embed="rId3">
            <a:alphaModFix/>
          </a:blip>
          <a:srcRect b="31250" l="37612" r="34407" t="36805"/>
          <a:stretch/>
        </p:blipFill>
        <p:spPr>
          <a:xfrm>
            <a:off x="1407267" y="2711504"/>
            <a:ext cx="5875262" cy="377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3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Bagaimana memilih deep net</a:t>
            </a:r>
            <a:endParaRPr/>
          </a:p>
        </p:txBody>
      </p:sp>
      <p:sp>
        <p:nvSpPr>
          <p:cNvPr id="606" name="Google Shape;606;p63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07" name="Google Shape;607;p63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Fundamental pada Deep Learning – Pillihan pada Deep Net</a:t>
            </a:r>
            <a:endParaRPr/>
          </a:p>
        </p:txBody>
      </p:sp>
      <p:sp>
        <p:nvSpPr>
          <p:cNvPr id="608" name="Google Shape;608;p63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9" name="Google Shape;609;p63"/>
          <p:cNvSpPr txBox="1"/>
          <p:nvPr/>
        </p:nvSpPr>
        <p:spPr>
          <a:xfrm>
            <a:off x="130632" y="1533299"/>
            <a:ext cx="8899071" cy="1226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Nets sebagai alat dalam pengenalan pola yang baik saat ini. </a:t>
            </a:r>
            <a:endParaRPr/>
          </a:p>
          <a:p>
            <a:pPr indent="-762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63"/>
          <p:cNvPicPr preferRelativeResize="0"/>
          <p:nvPr/>
        </p:nvPicPr>
        <p:blipFill rotWithShape="1">
          <a:blip r:embed="rId3">
            <a:alphaModFix/>
          </a:blip>
          <a:srcRect b="30323" l="37481" r="39743" t="36111"/>
          <a:stretch/>
        </p:blipFill>
        <p:spPr>
          <a:xfrm>
            <a:off x="2252133" y="2506133"/>
            <a:ext cx="4216400" cy="349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4"/>
          <p:cNvSpPr txBox="1"/>
          <p:nvPr>
            <p:ph type="title"/>
          </p:nvPr>
        </p:nvSpPr>
        <p:spPr>
          <a:xfrm>
            <a:off x="2321843" y="2948156"/>
            <a:ext cx="6184483" cy="13154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/>
              <a:t>Permasalahan Dalam Deep Learning</a:t>
            </a:r>
            <a:endParaRPr/>
          </a:p>
        </p:txBody>
      </p:sp>
      <p:sp>
        <p:nvSpPr>
          <p:cNvPr id="617" name="Google Shape;617;p64"/>
          <p:cNvSpPr txBox="1"/>
          <p:nvPr>
            <p:ph idx="1" type="body"/>
          </p:nvPr>
        </p:nvSpPr>
        <p:spPr>
          <a:xfrm>
            <a:off x="2317581" y="2379945"/>
            <a:ext cx="6188745" cy="4547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800"/>
              <a:buNone/>
            </a:pPr>
            <a:r>
              <a:rPr lang="en-US"/>
              <a:t>Bagian 4</a:t>
            </a:r>
            <a:endParaRPr/>
          </a:p>
        </p:txBody>
      </p:sp>
      <p:sp>
        <p:nvSpPr>
          <p:cNvPr id="618" name="Google Shape;618;p64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19" name="Google Shape;619;p64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27" name="Google Shape;627;p65"/>
          <p:cNvSpPr txBox="1"/>
          <p:nvPr>
            <p:ph idx="11" type="ftr"/>
          </p:nvPr>
        </p:nvSpPr>
        <p:spPr>
          <a:xfrm>
            <a:off x="2362034" y="6420518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28" name="Google Shape;628;p65"/>
          <p:cNvSpPr txBox="1"/>
          <p:nvPr>
            <p:ph idx="12" type="sldNum"/>
          </p:nvPr>
        </p:nvSpPr>
        <p:spPr>
          <a:xfrm>
            <a:off x="8093243" y="6420519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9" name="Google Shape;6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02" y="1932271"/>
            <a:ext cx="33337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30" name="Google Shape;63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4542" y="2375843"/>
            <a:ext cx="5334000" cy="265747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5"/>
          <p:cNvSpPr/>
          <p:nvPr/>
        </p:nvSpPr>
        <p:spPr>
          <a:xfrm>
            <a:off x="354102" y="937569"/>
            <a:ext cx="84844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Tidak dapat dipungkiri, deep learning memang menjadi salah satu algoritma pengenalan pola yang paling terdepan dibanding algoritma lain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31226">
            <a:off x="6078519" y="3494925"/>
            <a:ext cx="1881164" cy="188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307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221" name="Google Shape;221;p30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22" name="Google Shape;222;p30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209550" y="1462088"/>
            <a:ext cx="8755063" cy="2574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Belajar deep learning:</a:t>
            </a:r>
            <a:endParaRPr/>
          </a:p>
          <a:p>
            <a:pPr indent="-228600" lvl="1" marL="6858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Apakah kita harus mengolah banyak informasi?</a:t>
            </a:r>
            <a:endParaRPr/>
          </a:p>
          <a:p>
            <a:pPr indent="-228600" lvl="1" marL="6858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Apakah kita harus belajar dengan sangat cepat?</a:t>
            </a:r>
            <a:endParaRPr/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Deep Learning Timeline</a:t>
            </a:r>
            <a:endParaRPr/>
          </a:p>
        </p:txBody>
      </p:sp>
      <p:sp>
        <p:nvSpPr>
          <p:cNvPr id="639" name="Google Shape;639;p66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40" name="Google Shape;640;p66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41" name="Google Shape;641;p66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2" name="Google Shape;642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003" l="0" r="0" t="27318"/>
          <a:stretch/>
        </p:blipFill>
        <p:spPr>
          <a:xfrm>
            <a:off x="184232" y="1657684"/>
            <a:ext cx="8815388" cy="276093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6"/>
          <p:cNvSpPr/>
          <p:nvPr/>
        </p:nvSpPr>
        <p:spPr>
          <a:xfrm>
            <a:off x="5060515" y="1657684"/>
            <a:ext cx="3939104" cy="2964420"/>
          </a:xfrm>
          <a:prstGeom prst="roundRect">
            <a:avLst>
              <a:gd fmla="val 3590" name="adj"/>
            </a:avLst>
          </a:prstGeom>
          <a:solidFill>
            <a:srgbClr val="FFFF00">
              <a:alpha val="4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66"/>
          <p:cNvCxnSpPr/>
          <p:nvPr/>
        </p:nvCxnSpPr>
        <p:spPr>
          <a:xfrm>
            <a:off x="5060515" y="1657684"/>
            <a:ext cx="0" cy="4217023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66"/>
          <p:cNvCxnSpPr/>
          <p:nvPr/>
        </p:nvCxnSpPr>
        <p:spPr>
          <a:xfrm>
            <a:off x="7492652" y="1657684"/>
            <a:ext cx="0" cy="4217023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646" name="Google Shape;646;p66"/>
          <p:cNvSpPr txBox="1"/>
          <p:nvPr/>
        </p:nvSpPr>
        <p:spPr>
          <a:xfrm>
            <a:off x="3436352" y="5275764"/>
            <a:ext cx="16241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Neural Network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mulai ditemukan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 txBox="1"/>
          <p:nvPr/>
        </p:nvSpPr>
        <p:spPr>
          <a:xfrm>
            <a:off x="5868489" y="5219680"/>
            <a:ext cx="16241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Neural Network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mulai terkenal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66"/>
          <p:cNvSpPr txBox="1"/>
          <p:nvPr/>
        </p:nvSpPr>
        <p:spPr>
          <a:xfrm>
            <a:off x="244728" y="4758015"/>
            <a:ext cx="304961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Mengapa Deep Neural Network membutuhkan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waktu yang lama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untuk dikenal banyak orang?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 txBox="1"/>
          <p:nvPr/>
        </p:nvSpPr>
        <p:spPr>
          <a:xfrm>
            <a:off x="184897" y="1453019"/>
            <a:ext cx="8814723" cy="478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Semakin dalam arsitektur Neural Network, semakin kompleks klasifikasinya.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Pengenalan wajah membutuhkan arsitektur yang sangat dalam.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Deep Learning tidak lain dan tidak bukan adalah Neural Network yang memiliki arsitektur sangat dalam</a:t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Ketika arsitektur sebuah network dibuat </a:t>
            </a:r>
            <a:r>
              <a:rPr lang="en-US" sz="2000" u="sng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menjadi terlalu dalam</a:t>
            </a:r>
            <a:r>
              <a:rPr lang="en-US" sz="20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, permasalahan fundamental yang bersembunyi dibalik Neural Network akan muncul, </a:t>
            </a:r>
            <a:r>
              <a:rPr b="1" lang="en-US" sz="2000" u="sng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Vanishing Gradient.</a:t>
            </a:r>
            <a:endParaRPr/>
          </a:p>
          <a:p>
            <a:pPr indent="-101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Permasalahan Deep Learning</a:t>
            </a:r>
            <a:endParaRPr/>
          </a:p>
        </p:txBody>
      </p:sp>
      <p:sp>
        <p:nvSpPr>
          <p:cNvPr id="656" name="Google Shape;656;p67"/>
          <p:cNvSpPr txBox="1"/>
          <p:nvPr>
            <p:ph idx="10" type="dt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57" name="Google Shape;657;p67"/>
          <p:cNvSpPr txBox="1"/>
          <p:nvPr>
            <p:ph idx="11" type="ftr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58" name="Google Shape;658;p67"/>
          <p:cNvSpPr txBox="1"/>
          <p:nvPr>
            <p:ph idx="12" type="sldNum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9" name="Google Shape;659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97" y="3120575"/>
            <a:ext cx="4330700" cy="178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897" y="3098540"/>
            <a:ext cx="4378325" cy="1832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667" name="Google Shape;667;p68"/>
          <p:cNvSpPr txBox="1"/>
          <p:nvPr>
            <p:ph idx="1" type="body"/>
          </p:nvPr>
        </p:nvSpPr>
        <p:spPr>
          <a:xfrm>
            <a:off x="184897" y="3870851"/>
            <a:ext cx="8814723" cy="23783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21" r="0" t="-1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68" name="Google Shape;668;p68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69" name="Google Shape;669;p68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70" name="Google Shape;670;p68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671" name="Google Shape;67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6478" y="1260558"/>
            <a:ext cx="5123653" cy="255267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8"/>
          <p:cNvSpPr/>
          <p:nvPr/>
        </p:nvSpPr>
        <p:spPr>
          <a:xfrm>
            <a:off x="1706478" y="1260557"/>
            <a:ext cx="3479297" cy="255267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3294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8"/>
          <p:cNvSpPr/>
          <p:nvPr/>
        </p:nvSpPr>
        <p:spPr>
          <a:xfrm>
            <a:off x="2104373" y="1434935"/>
            <a:ext cx="1929008" cy="24359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9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680" name="Google Shape;680;p69"/>
          <p:cNvSpPr txBox="1"/>
          <p:nvPr>
            <p:ph idx="1" type="body"/>
          </p:nvPr>
        </p:nvSpPr>
        <p:spPr>
          <a:xfrm>
            <a:off x="184897" y="3870851"/>
            <a:ext cx="8814723" cy="2378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</a:pPr>
            <a:r>
              <a:rPr lang="en-US"/>
              <a:t>Backpropagation dimulai layer akhir…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</a:pPr>
            <a:r>
              <a:rPr lang="en-US"/>
              <a:t>dan bekerja, kembali ke layer permulaan…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</a:pPr>
            <a:r>
              <a:rPr lang="en-US"/>
              <a:t>Setiap kali layer dilalui, backpropagation menghitung gradient-gradient sebelumnya menggunakan </a:t>
            </a:r>
            <a:r>
              <a:rPr i="1" lang="en-US"/>
              <a:t>chain rule.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</a:pPr>
            <a:r>
              <a:rPr lang="en-US"/>
              <a:t>Di awal layer, backpropagation </a:t>
            </a:r>
            <a:r>
              <a:rPr lang="en-US" u="sng"/>
              <a:t>akan menghitung seluruh gradient dari akhir sampai awal.</a:t>
            </a:r>
            <a:endParaRPr u="sng"/>
          </a:p>
        </p:txBody>
      </p:sp>
      <p:sp>
        <p:nvSpPr>
          <p:cNvPr id="681" name="Google Shape;681;p69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82" name="Google Shape;682;p69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83" name="Google Shape;683;p69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Related image" id="684" name="Google Shape;68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478" y="1260558"/>
            <a:ext cx="5123653" cy="2552678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9"/>
          <p:cNvSpPr/>
          <p:nvPr/>
        </p:nvSpPr>
        <p:spPr>
          <a:xfrm>
            <a:off x="5325978" y="1434935"/>
            <a:ext cx="839244" cy="24359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6" name="Google Shape;68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0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692" name="Google Shape;692;p70"/>
          <p:cNvSpPr txBox="1"/>
          <p:nvPr>
            <p:ph idx="1" type="body"/>
          </p:nvPr>
        </p:nvSpPr>
        <p:spPr>
          <a:xfrm>
            <a:off x="184897" y="1451811"/>
            <a:ext cx="8814723" cy="472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21" r="0" t="-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693" name="Google Shape;693;p70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694" name="Google Shape;694;p70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695" name="Google Shape;695;p70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6" name="Google Shape;69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1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"/>
              <a:buNone/>
            </a:pPr>
            <a:r>
              <a:rPr lang="en-US" sz="3240"/>
              <a:t>Ilustrasi Vanishing Gradient pada Gradient Descent</a:t>
            </a:r>
            <a:endParaRPr sz="3240"/>
          </a:p>
        </p:txBody>
      </p:sp>
      <p:sp>
        <p:nvSpPr>
          <p:cNvPr id="702" name="Google Shape;702;p71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703" name="Google Shape;703;p71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704" name="Google Shape;704;p71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flat gradient function" id="705" name="Google Shape;705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2047"/>
          <a:stretch/>
        </p:blipFill>
        <p:spPr>
          <a:xfrm>
            <a:off x="184150" y="1465546"/>
            <a:ext cx="8815388" cy="4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2"/>
          <p:cNvSpPr txBox="1"/>
          <p:nvPr>
            <p:ph type="title"/>
          </p:nvPr>
        </p:nvSpPr>
        <p:spPr>
          <a:xfrm>
            <a:off x="1652337" y="406484"/>
            <a:ext cx="7347283" cy="854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712" name="Google Shape;712;p72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713" name="Google Shape;713;p72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Classification: K-Nearest Neighbor</a:t>
            </a:r>
            <a:endParaRPr/>
          </a:p>
        </p:txBody>
      </p:sp>
      <p:sp>
        <p:nvSpPr>
          <p:cNvPr id="714" name="Google Shape;714;p72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715" name="Google Shape;715;p72"/>
          <p:cNvGrpSpPr/>
          <p:nvPr/>
        </p:nvGrpSpPr>
        <p:grpSpPr>
          <a:xfrm>
            <a:off x="385313" y="2269164"/>
            <a:ext cx="4409162" cy="2627635"/>
            <a:chOff x="385313" y="2269164"/>
            <a:chExt cx="4409162" cy="2627635"/>
          </a:xfrm>
        </p:grpSpPr>
        <p:pic>
          <p:nvPicPr>
            <p:cNvPr id="716" name="Google Shape;716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7506" y="2269164"/>
              <a:ext cx="2112724" cy="2116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72"/>
            <p:cNvSpPr txBox="1"/>
            <p:nvPr/>
          </p:nvSpPr>
          <p:spPr>
            <a:xfrm>
              <a:off x="385313" y="4527467"/>
              <a:ext cx="44091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Akan memakan waktu yang sangat banyak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72"/>
          <p:cNvGrpSpPr/>
          <p:nvPr/>
        </p:nvGrpSpPr>
        <p:grpSpPr>
          <a:xfrm>
            <a:off x="4792674" y="2159649"/>
            <a:ext cx="3969846" cy="2737150"/>
            <a:chOff x="4792674" y="2159649"/>
            <a:chExt cx="3969846" cy="2737150"/>
          </a:xfrm>
        </p:grpSpPr>
        <p:pic>
          <p:nvPicPr>
            <p:cNvPr id="719" name="Google Shape;719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90083" y="2159649"/>
              <a:ext cx="2226366" cy="2226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72"/>
            <p:cNvSpPr txBox="1"/>
            <p:nvPr/>
          </p:nvSpPr>
          <p:spPr>
            <a:xfrm>
              <a:off x="4792674" y="4527467"/>
              <a:ext cx="3969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, tanpa memberikan akurasi yang baik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1" name="Google Shape;721;p72"/>
            <p:cNvGrpSpPr/>
            <p:nvPr/>
          </p:nvGrpSpPr>
          <p:grpSpPr>
            <a:xfrm>
              <a:off x="5599134" y="2269165"/>
              <a:ext cx="1703540" cy="1725728"/>
              <a:chOff x="5599134" y="2269165"/>
              <a:chExt cx="1703540" cy="1725728"/>
            </a:xfrm>
          </p:grpSpPr>
          <p:cxnSp>
            <p:nvCxnSpPr>
              <p:cNvPr id="722" name="Google Shape;722;p72"/>
              <p:cNvCxnSpPr/>
              <p:nvPr/>
            </p:nvCxnSpPr>
            <p:spPr>
              <a:xfrm>
                <a:off x="5599134" y="2291353"/>
                <a:ext cx="1703540" cy="1703540"/>
              </a:xfrm>
              <a:prstGeom prst="straightConnector1">
                <a:avLst/>
              </a:prstGeom>
              <a:noFill/>
              <a:ln cap="rnd" cmpd="sng" w="2540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3" name="Google Shape;723;p72"/>
              <p:cNvCxnSpPr/>
              <p:nvPr/>
            </p:nvCxnSpPr>
            <p:spPr>
              <a:xfrm flipH="1" rot="10800000">
                <a:off x="5599134" y="2269165"/>
                <a:ext cx="1702243" cy="1702242"/>
              </a:xfrm>
              <a:prstGeom prst="straightConnector1">
                <a:avLst/>
              </a:prstGeom>
              <a:noFill/>
              <a:ln cap="rnd" cmpd="sng" w="25400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724" name="Google Shape;72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73"/>
          <p:cNvPicPr preferRelativeResize="0"/>
          <p:nvPr/>
        </p:nvPicPr>
        <p:blipFill rotWithShape="1">
          <a:blip r:embed="rId3">
            <a:alphaModFix/>
          </a:blip>
          <a:srcRect b="0" l="42222" r="2423" t="0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73"/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31" name="Google Shape;731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73"/>
            <p:cNvSpPr txBox="1"/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digitalent.kominfo</a:t>
              </a:r>
              <a:endParaRPr sz="7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3"/>
            <p:cNvSpPr txBox="1"/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digitalent.kominfo</a:t>
              </a:r>
              <a:endParaRPr sz="7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3"/>
            <p:cNvSpPr txBox="1"/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DTS_kominfo</a:t>
              </a:r>
              <a:endParaRPr sz="7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7" name="Google Shape;737;p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73"/>
            <p:cNvSpPr txBox="1"/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Digital Talent Scholarship 2019</a:t>
              </a:r>
              <a:endParaRPr sz="7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73"/>
          <p:cNvSpPr txBox="1"/>
          <p:nvPr/>
        </p:nvSpPr>
        <p:spPr>
          <a:xfrm>
            <a:off x="396745" y="1534458"/>
            <a:ext cx="1827720" cy="587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IKUTI KAMI</a:t>
            </a:r>
            <a:endParaRPr sz="9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73"/>
          <p:cNvPicPr preferRelativeResize="0"/>
          <p:nvPr/>
        </p:nvPicPr>
        <p:blipFill rotWithShape="1">
          <a:blip r:embed="rId8">
            <a:alphaModFix/>
          </a:blip>
          <a:srcRect b="32333" l="10124" r="7379" t="28606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3"/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Pusat Pengembangan Profesi dan Sertifikasi</a:t>
            </a:r>
            <a:endParaRPr sz="14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Badan Penelitian dan Pengembangan SDM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Kementerian Komunikasi dan Informatika</a:t>
            </a:r>
            <a:endParaRPr sz="14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Jl. Medan Merdeka Barat No. 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(Gd. Belakang Lt. 4 - 5)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Jakarta Pusat, 10110</a:t>
            </a:r>
            <a:endParaRPr/>
          </a:p>
        </p:txBody>
      </p:sp>
      <p:grpSp>
        <p:nvGrpSpPr>
          <p:cNvPr id="742" name="Google Shape;742;p73"/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743" name="Google Shape;743;p7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73"/>
            <p:cNvSpPr txBox="1"/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3864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1F3864"/>
                  </a:solidFill>
                  <a:latin typeface="Arial"/>
                  <a:ea typeface="Arial"/>
                  <a:cs typeface="Arial"/>
                  <a:sym typeface="Arial"/>
                </a:rPr>
                <a:t>digitalent.kominfo.go.id</a:t>
              </a:r>
              <a:endParaRPr sz="700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184150" y="1452563"/>
            <a:ext cx="8815388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33" name="Google Shape;233;p31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31"/>
          <p:cNvGrpSpPr/>
          <p:nvPr/>
        </p:nvGrpSpPr>
        <p:grpSpPr>
          <a:xfrm>
            <a:off x="163513" y="1263638"/>
            <a:ext cx="8807450" cy="5178425"/>
            <a:chOff x="0" y="0"/>
            <a:chExt cx="8807450" cy="5178425"/>
          </a:xfrm>
        </p:grpSpPr>
        <p:sp>
          <p:nvSpPr>
            <p:cNvPr id="236" name="Google Shape;236;p31"/>
            <p:cNvSpPr/>
            <p:nvPr/>
          </p:nvSpPr>
          <p:spPr>
            <a:xfrm>
              <a:off x="0" y="0"/>
              <a:ext cx="8807450" cy="5178425"/>
            </a:xfrm>
            <a:prstGeom prst="roundRect">
              <a:avLst>
                <a:gd fmla="val 85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 txBox="1"/>
            <p:nvPr/>
          </p:nvSpPr>
          <p:spPr>
            <a:xfrm>
              <a:off x="128920" y="128920"/>
              <a:ext cx="8549610" cy="492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190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Artificial Intelegence</a:t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220186" y="1294606"/>
              <a:ext cx="8367077" cy="3624897"/>
            </a:xfrm>
            <a:prstGeom prst="roundRect">
              <a:avLst>
                <a:gd fmla="val 10500" name="adj"/>
              </a:avLst>
            </a:prstGeom>
            <a:solidFill>
              <a:srgbClr val="44B78C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 txBox="1"/>
            <p:nvPr/>
          </p:nvSpPr>
          <p:spPr>
            <a:xfrm>
              <a:off x="331664" y="1406084"/>
              <a:ext cx="8144121" cy="3401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301800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40372" y="2589212"/>
              <a:ext cx="7926705" cy="2071370"/>
            </a:xfrm>
            <a:prstGeom prst="roundRect">
              <a:avLst>
                <a:gd fmla="val 10500" name="adj"/>
              </a:avLst>
            </a:prstGeom>
            <a:solidFill>
              <a:srgbClr val="6FAA47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504074" y="2652914"/>
              <a:ext cx="7799301" cy="1943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067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Deep Learning</a:t>
              </a:r>
              <a:endParaRPr/>
            </a:p>
          </p:txBody>
        </p:sp>
      </p:grpSp>
      <p:sp>
        <p:nvSpPr>
          <p:cNvPr id="242" name="Google Shape;242;p31"/>
          <p:cNvSpPr txBox="1"/>
          <p:nvPr/>
        </p:nvSpPr>
        <p:spPr>
          <a:xfrm>
            <a:off x="412750" y="1906588"/>
            <a:ext cx="77343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Setiap teknik yang membuat  komputer dapat memiliki pengetahuan seperti manusia</a:t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565150" y="3070225"/>
            <a:ext cx="77343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Teknik untuk mengajari komputer tanpa secara langsung memprogram </a:t>
            </a:r>
            <a:endParaRPr/>
          </a:p>
        </p:txBody>
      </p:sp>
      <p:sp>
        <p:nvSpPr>
          <p:cNvPr id="244" name="Google Shape;244;p31"/>
          <p:cNvSpPr txBox="1"/>
          <p:nvPr/>
        </p:nvSpPr>
        <p:spPr>
          <a:xfrm>
            <a:off x="731838" y="4514850"/>
            <a:ext cx="77343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Belajar untuk memahami fitur dari data-data dengan menggunakan neural network (Jaringan syaraf tiruan)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51" name="Google Shape;251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236" y="2044461"/>
            <a:ext cx="4278702" cy="240677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52" name="Google Shape;252;p32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53" name="Google Shape;253;p32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4706938" y="1876425"/>
            <a:ext cx="4378325" cy="300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Apakah kita harus mengetahui seluruh istilah dalam deep learning?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Belief Nets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Convolutional Nets,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Backpropagation,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non-linearity,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Image recognition, and so on</a:t>
            </a:r>
            <a:endParaRPr/>
          </a:p>
          <a:p>
            <a:pPr indent="-101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Belajar Deep Learning dari para ahli</a:t>
            </a:r>
            <a:endParaRPr/>
          </a:p>
        </p:txBody>
      </p:sp>
      <p:pic>
        <p:nvPicPr>
          <p:cNvPr id="262" name="Google Shape;26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09" y="1641178"/>
            <a:ext cx="4382218" cy="246499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63" name="Google Shape;263;p33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64" name="Google Shape;264;p33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65" name="Google Shape;265;p33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4765675" y="1471613"/>
            <a:ext cx="4378325" cy="300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Ahli Deep Learning di dunia?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Andrew Ng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Geoff Hinton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Yann LeCun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Yoshua Bengio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Andrej Karpathy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52413" y="4579938"/>
            <a:ext cx="7115175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https://hackernoon.com/an-in-depth-review-of-andrew-ngs-deeplearning-ai-speciliazation-99612991eb61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https://www.deeplearning.ai/blog/hodl-geoffrey-hinton/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https://www.deeplearning.ai/blog/hodl-yann-lecun/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https://mila.quebec/en/yoshua-bengio/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https://www.deeplearning.ai/blog/hodl-andrej-karpathy/</a:t>
            </a:r>
            <a:endParaRPr sz="12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Deep Learning untuk Big Companies</a:t>
            </a:r>
            <a:endParaRPr/>
          </a:p>
        </p:txBody>
      </p:sp>
      <p:pic>
        <p:nvPicPr>
          <p:cNvPr id="274" name="Google Shape;274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97" y="1406099"/>
            <a:ext cx="4432059" cy="249303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75" name="Google Shape;275;p34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76" name="Google Shape;276;p34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4765675" y="1255713"/>
            <a:ext cx="4378325" cy="300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Deep Learning yang menggunakan deep learning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Apple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Nvidia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Toyota </a:t>
            </a:r>
            <a:endParaRPr/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Many more</a:t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252413" y="4579938"/>
            <a:ext cx="7115175" cy="17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https://www.theverge.com/2014/1/26/5348640/google-deepmind-acquisition-robotics-ai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https://www.theverge.com/2019/2/20/18233536/apple-self-driving-car-voluntary-safety-report-project-titan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https://www.nvidia.com/en-us/deep-learning-ai/developer/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https://aws.amazon.com/blogs/machine-learning/toyota-research-institute-accelerates-safe-automated-driving-with-deep-learning-at-a-global-scale-on-aws/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1652588" y="406400"/>
            <a:ext cx="7346950" cy="8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286" name="Google Shape;286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79" y="1452563"/>
            <a:ext cx="8398928" cy="472439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87" name="Google Shape;287;p35"/>
          <p:cNvSpPr txBox="1"/>
          <p:nvPr>
            <p:ph idx="10" type="dt"/>
          </p:nvPr>
        </p:nvSpPr>
        <p:spPr>
          <a:xfrm>
            <a:off x="184897" y="6424196"/>
            <a:ext cx="14674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05/08/19</a:t>
            </a:r>
            <a:endParaRPr/>
          </a:p>
        </p:txBody>
      </p:sp>
      <p:sp>
        <p:nvSpPr>
          <p:cNvPr id="288" name="Google Shape;288;p35"/>
          <p:cNvSpPr txBox="1"/>
          <p:nvPr>
            <p:ph idx="11" type="ftr"/>
          </p:nvPr>
        </p:nvSpPr>
        <p:spPr>
          <a:xfrm>
            <a:off x="2354385" y="6423529"/>
            <a:ext cx="447574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Judul Pembahasan Pertemuan Disini</a:t>
            </a:r>
            <a:endParaRPr/>
          </a:p>
        </p:txBody>
      </p:sp>
      <p:sp>
        <p:nvSpPr>
          <p:cNvPr id="289" name="Google Shape;289;p35"/>
          <p:cNvSpPr txBox="1"/>
          <p:nvPr>
            <p:ph idx="12" type="sldNum"/>
          </p:nvPr>
        </p:nvSpPr>
        <p:spPr>
          <a:xfrm>
            <a:off x="8093242" y="6249152"/>
            <a:ext cx="906378" cy="544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fld id="{00000000-1234-1234-1234-123412341234}" type="slidenum"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b="17873" l="237" r="67546" t="67690"/>
          <a:stretch/>
        </p:blipFill>
        <p:spPr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51" y="50584"/>
            <a:ext cx="359493" cy="49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